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9144000"/>
  <p:notesSz cx="6858000" cy="9144000"/>
  <p:embeddedFontLst>
    <p:embeddedFont>
      <p:font typeface="Helvetica Neue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A209A1-C272-4D92-BF26-55D813BE6943}">
  <a:tblStyle styleId="{C7A209A1-C272-4D92-BF26-55D813BE694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D3F6EE"/>
          </a:solidFill>
        </a:fill>
      </a:tcStyle>
    </a:wholeTbl>
    <a:band1H>
      <a:tcTxStyle/>
    </a:band1H>
    <a:band2H>
      <a:tcTxStyle b="off" i="off"/>
      <a:tcStyle>
        <a:fill>
          <a:solidFill>
            <a:srgbClr val="EBFBF7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D2A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D2A9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D2A9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HelveticaNeue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7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0639" marR="4063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My name is Santhi Elayaperumal, I am speaking on MRI-Compatible Haptics…using strain sensing to predict 3-dimensional needle bending in real-time.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0639" marR="4063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My name is Santhi Elayaperumal, I am speaking on MRI-Compatible Haptics…using strain sensing to predict 3-dimensional needle bending in real-time.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- Title and Content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965200" y="63500"/>
            <a:ext cx="77724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685800" y="1206500"/>
            <a:ext cx="7772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28732" y="6432016"/>
            <a:ext cx="286668" cy="273584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tkosky6-08 - No Graphics" showMasterSp="0">
  <p:cSld name="Cutkosky6-08 - No Graphics">
    <p:bg>
      <p:bgPr>
        <a:solidFill>
          <a:srgbClr val="A0D77F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78876" y="68262"/>
            <a:ext cx="7797313" cy="1155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406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73319" y="1223962"/>
            <a:ext cx="8531470" cy="563403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31800" lvl="0" marL="457200" marR="4064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•"/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406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–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4064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4064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–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4064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»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4359519" y="6477000"/>
            <a:ext cx="419101" cy="4315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- Title and Content copy" showMasterSp="0">
  <p:cSld name="Default - Title and Content cop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06400" y="114300"/>
            <a:ext cx="77724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06400" y="1130300"/>
            <a:ext cx="7772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28732" y="6432016"/>
            <a:ext cx="286668" cy="273584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tkosky6-08 - No Graphics" showMasterSp="0">
  <p:cSld name="Cutkosky6-08 - No Graphics 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978876" y="68262"/>
            <a:ext cx="7797313" cy="1155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406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73319" y="1223962"/>
            <a:ext cx="8531470" cy="563403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31800" lvl="0" marL="457200" marR="4064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•"/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406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–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4064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4064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–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4064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»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4359519" y="6477000"/>
            <a:ext cx="419101" cy="4315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375" y="65087"/>
            <a:ext cx="606425" cy="84931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965200" y="63500"/>
            <a:ext cx="77724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685800" y="1206500"/>
            <a:ext cx="7772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628732" y="6432016"/>
            <a:ext cx="286668" cy="273584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hyperlink" Target="http://www-cdr.stanford.edu/dml/previous_projects/vermeij/vermeij.html" TargetMode="External"/><Relationship Id="rId9" Type="http://schemas.openxmlformats.org/officeDocument/2006/relationships/image" Target="../media/image20.gif"/><Relationship Id="rId5" Type="http://schemas.openxmlformats.org/officeDocument/2006/relationships/hyperlink" Target="http://www-cdr.stanford.edu/dml/previous_projects/vermeij/vermeij.html" TargetMode="External"/><Relationship Id="rId6" Type="http://schemas.openxmlformats.org/officeDocument/2006/relationships/hyperlink" Target="http://www-cdr.stanford.edu/dml/previous_projects/vermeij/vermeij.html" TargetMode="External"/><Relationship Id="rId7" Type="http://schemas.openxmlformats.org/officeDocument/2006/relationships/hyperlink" Target="http://www-cdr.stanford.edu/dml/previous_projects/vermeij/vermeij.html#seperate" TargetMode="External"/><Relationship Id="rId8" Type="http://schemas.openxmlformats.org/officeDocument/2006/relationships/hyperlink" Target="http://www-cdr.stanford.edu/dml/previous_projects/vermeij/vermeij.html#seperat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30" name="Google Shape;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5" y="65087"/>
            <a:ext cx="606425" cy="84931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>
              <a:srgbClr val="929292">
                <a:alpha val="74901"/>
              </a:srgbClr>
            </a:outerShdw>
          </a:effectLst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LHF_2.jpg" id="32" name="Google Shape;3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500" y="76200"/>
            <a:ext cx="5461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/>
          <p:nvPr/>
        </p:nvSpPr>
        <p:spPr>
          <a:xfrm>
            <a:off x="533400" y="1244600"/>
            <a:ext cx="6997700" cy="777429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 I: Monday, 3 June @11:00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tactile sensing in nature</a:t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774700" y="2095500"/>
            <a:ext cx="6527800" cy="210428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182879" lvl="0" marL="182879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31100"/>
              </a:buClr>
              <a:buSzPts val="1800"/>
              <a:buFont typeface="Arial"/>
              <a:buChar char="•"/>
            </a:pPr>
            <a:r>
              <a:rPr b="0" i="1" lang="en-US" sz="2000" u="none" cap="none" strike="noStrike">
                <a:solidFill>
                  <a:srgbClr val="831100"/>
                </a:solidFill>
                <a:latin typeface="Arial"/>
                <a:ea typeface="Arial"/>
                <a:cs typeface="Arial"/>
                <a:sym typeface="Arial"/>
              </a:rPr>
              <a:t>What is tactile sensing?</a:t>
            </a:r>
            <a:endParaRPr/>
          </a:p>
          <a:p>
            <a:pPr indent="-182879" lvl="0" marL="182879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31100"/>
              </a:buClr>
              <a:buSzPts val="1800"/>
              <a:buFont typeface="Arial"/>
              <a:buChar char="•"/>
            </a:pPr>
            <a:r>
              <a:rPr b="0" i="1" lang="en-US" sz="2000" u="none" cap="none" strike="noStrike">
                <a:solidFill>
                  <a:srgbClr val="831100"/>
                </a:solidFill>
                <a:latin typeface="Arial"/>
                <a:ea typeface="Arial"/>
                <a:cs typeface="Arial"/>
                <a:sym typeface="Arial"/>
              </a:rPr>
              <a:t>How is it used?</a:t>
            </a:r>
            <a:endParaRPr/>
          </a:p>
          <a:p>
            <a:pPr indent="-182880" lvl="1" marL="52578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31100"/>
              </a:buClr>
              <a:buSzPts val="1800"/>
              <a:buFont typeface="Arial"/>
              <a:buChar char="-"/>
            </a:pPr>
            <a:r>
              <a:rPr b="0" i="1" lang="en-US" sz="2000" u="none" cap="none" strike="noStrike">
                <a:solidFill>
                  <a:srgbClr val="831100"/>
                </a:solidFill>
                <a:latin typeface="Arial"/>
                <a:ea typeface="Arial"/>
                <a:cs typeface="Arial"/>
                <a:sym typeface="Arial"/>
              </a:rPr>
              <a:t>in humans? in animals?</a:t>
            </a:r>
            <a:endParaRPr/>
          </a:p>
          <a:p>
            <a:pPr indent="-182879" lvl="0" marL="182879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31100"/>
              </a:buClr>
              <a:buSzPts val="1800"/>
              <a:buFont typeface="Arial"/>
              <a:buChar char="•"/>
            </a:pPr>
            <a:r>
              <a:rPr b="0" i="1" lang="en-US" sz="2000" u="none" cap="none" strike="noStrike">
                <a:solidFill>
                  <a:srgbClr val="831100"/>
                </a:solidFill>
                <a:latin typeface="Arial"/>
                <a:ea typeface="Arial"/>
                <a:cs typeface="Arial"/>
                <a:sym typeface="Arial"/>
              </a:rPr>
              <a:t>What exactly is being measured?</a:t>
            </a:r>
            <a:endParaRPr/>
          </a:p>
          <a:p>
            <a:pPr indent="-182879" lvl="0" marL="182879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31100"/>
              </a:buClr>
              <a:buSzPts val="1800"/>
              <a:buFont typeface="Arial"/>
              <a:buChar char="•"/>
            </a:pPr>
            <a:r>
              <a:rPr b="0" i="1" lang="en-US" sz="2000" u="none" cap="none" strike="noStrike">
                <a:solidFill>
                  <a:srgbClr val="831100"/>
                </a:solidFill>
                <a:latin typeface="Arial"/>
                <a:ea typeface="Arial"/>
                <a:cs typeface="Arial"/>
                <a:sym typeface="Arial"/>
              </a:rPr>
              <a:t>What insights can we draw for robotic tactile sensing</a:t>
            </a:r>
            <a:br>
              <a:rPr b="0" i="1" lang="en-US" sz="2000" u="none" cap="none" strike="noStrike">
                <a:solidFill>
                  <a:srgbClr val="8311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000" u="none" cap="none" strike="noStrike">
                <a:solidFill>
                  <a:srgbClr val="831100"/>
                </a:solidFill>
                <a:latin typeface="Arial"/>
                <a:ea typeface="Arial"/>
                <a:cs typeface="Arial"/>
                <a:sym typeface="Arial"/>
              </a:rPr>
              <a:t>in medical and related applications?</a:t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6553200" y="101600"/>
            <a:ext cx="2451100" cy="1135522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 R. Cutkosky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Stanford University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June 2013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533400" y="4483100"/>
            <a:ext cx="7673331" cy="777429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Part II: Thursday, 6 June @14:00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basic issues, mechanics and trade-offs in tactile sensing</a:t>
            </a: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533400" y="5537200"/>
            <a:ext cx="4605983" cy="777429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Part III: Monday, 10 June @11:00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implementations and applications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33" name="Google Shape;13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5" y="65087"/>
            <a:ext cx="606425" cy="84931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/>
          <p:nvPr>
            <p:ph type="title"/>
          </p:nvPr>
        </p:nvSpPr>
        <p:spPr>
          <a:xfrm>
            <a:off x="1041400" y="-12700"/>
            <a:ext cx="77724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/>
              <a:t>Pacinian corpuscle (FA-II) sensitivity to vibrations and Meissner (FA-I) sensitivity to small features</a:t>
            </a:r>
            <a:endParaRPr/>
          </a:p>
        </p:txBody>
      </p:sp>
      <p:sp>
        <p:nvSpPr>
          <p:cNvPr id="135" name="Google Shape;135;p15"/>
          <p:cNvSpPr txBox="1"/>
          <p:nvPr>
            <p:ph idx="12" type="sldNum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droppedImage.pdf" id="136" name="Google Shape;13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60000">
            <a:off x="961244" y="1015999"/>
            <a:ext cx="5541156" cy="447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5"/>
          <p:cNvSpPr/>
          <p:nvPr/>
        </p:nvSpPr>
        <p:spPr>
          <a:xfrm>
            <a:off x="685800" y="5740400"/>
            <a:ext cx="7772400" cy="602122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Adapted from data in Verrillo, R.T., Vibrotactile thresholds measured at the finger,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Perception &amp; Psychophysics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Vol. 9 (4) (1971). </a:t>
            </a: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6375400" y="2705100"/>
            <a:ext cx="1839863" cy="211259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AA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Peak sensitivity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AA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around 300 Hz.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AA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AA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Able to detect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AA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bumps of a few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AA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microns under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AA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ideal conditions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43" name="Google Shape;14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5" y="65087"/>
            <a:ext cx="606425" cy="84931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6"/>
          <p:cNvSpPr txBox="1"/>
          <p:nvPr>
            <p:ph type="title"/>
          </p:nvPr>
        </p:nvSpPr>
        <p:spPr>
          <a:xfrm>
            <a:off x="812800" y="76200"/>
            <a:ext cx="77724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029"/>
              </a:buClr>
              <a:buSzPts val="3600"/>
              <a:buFont typeface="Arial"/>
              <a:buNone/>
            </a:pPr>
            <a:r>
              <a:rPr lang="en-US">
                <a:solidFill>
                  <a:srgbClr val="561029"/>
                </a:solidFill>
              </a:rPr>
              <a:t>Haptic exploration and integration</a:t>
            </a:r>
            <a:endParaRPr/>
          </a:p>
        </p:txBody>
      </p:sp>
      <p:sp>
        <p:nvSpPr>
          <p:cNvPr id="145" name="Google Shape;145;p16"/>
          <p:cNvSpPr txBox="1"/>
          <p:nvPr>
            <p:ph idx="1" type="body"/>
          </p:nvPr>
        </p:nvSpPr>
        <p:spPr>
          <a:xfrm>
            <a:off x="215900" y="965200"/>
            <a:ext cx="5677478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</a:pPr>
            <a:r>
              <a:rPr lang="en-US"/>
              <a:t>Interview with blind field paleontologist Professor G.J. Vermeij, U.C. Davis Geophysics Dept.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6D6"/>
              </a:buClr>
              <a:buSzPts val="1400"/>
              <a:buFont typeface="Helvetica Neue"/>
              <a:buNone/>
            </a:pPr>
            <a:r>
              <a:rPr lang="en-US" sz="1400" u="sng">
                <a:solidFill>
                  <a:schemeClr val="hlink"/>
                </a:solidFill>
                <a:hlinkClick r:id="rId4"/>
              </a:rPr>
              <a:t>http://www-cdr.stanford.edu/dml/previous_projects/vermeij/vermeij.html</a:t>
            </a:r>
            <a:endParaRPr sz="1400" u="sng">
              <a:solidFill>
                <a:schemeClr val="hlink"/>
              </a:solidFill>
              <a:hlinkClick r:id="rId5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6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/>
              <a:t>Cutkosky &amp; Costa 1995</a:t>
            </a:r>
            <a:endParaRPr/>
          </a:p>
        </p:txBody>
      </p:sp>
      <p:sp>
        <p:nvSpPr>
          <p:cNvPr id="146" name="Google Shape;146;p16"/>
          <p:cNvSpPr txBox="1"/>
          <p:nvPr>
            <p:ph idx="12" type="sldNum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215900" y="3810000"/>
            <a:ext cx="82804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Topics</a:t>
            </a:r>
            <a:endParaRPr/>
          </a:p>
          <a:p>
            <a:pPr indent="-121920" lvl="0" marL="914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Scales of space and time for exploration</a:t>
            </a:r>
            <a:endParaRPr/>
          </a:p>
          <a:p>
            <a:pPr indent="-121920" lvl="0" marL="914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Object recognition</a:t>
            </a:r>
            <a:endParaRPr/>
          </a:p>
          <a:p>
            <a:pPr indent="-121920" lvl="0" marL="914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Effects of cold</a:t>
            </a:r>
            <a:endParaRPr/>
          </a:p>
          <a:p>
            <a:pPr indent="-121920" lvl="0" marL="914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Exploratory procedures</a:t>
            </a:r>
            <a:endParaRPr/>
          </a:p>
          <a:p>
            <a:pPr indent="-121920" lvl="0" marL="914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Integration of information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"/>
              <a:buNone/>
            </a:pPr>
            <a:r>
              <a:rPr b="0" i="0" lang="en-US" sz="1800" u="sng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-US" sz="1800" u="sng" cap="none" strike="noStrike">
                <a:solidFill>
                  <a:srgbClr val="0056D6"/>
                </a:solidFill>
                <a:latin typeface="Times"/>
                <a:ea typeface="Times"/>
                <a:cs typeface="Times"/>
                <a:sym typeface="Time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http://www-cdr.stanford.edu/dml/previous_projects/vermeij/vermeij.html#seperate</a:t>
            </a: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5334000" y="4318000"/>
            <a:ext cx="127000" cy="53779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vermeij.gif" id="149" name="Google Shape;149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93378" y="977900"/>
            <a:ext cx="2819401" cy="470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Ps.tiff" id="154" name="Google Shape;15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0" y="-76200"/>
            <a:ext cx="6059793" cy="690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155" name="Google Shape;15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5" y="65087"/>
            <a:ext cx="606425" cy="84931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 txBox="1"/>
          <p:nvPr>
            <p:ph idx="12" type="sldNum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254000" y="3746500"/>
            <a:ext cx="294516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Lederman, S. and Klatzky, B.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Extracting object properties through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haptic exploration,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Acta Psychologica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84 (1993)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29-40.</a:t>
            </a:r>
            <a:endParaRPr/>
          </a:p>
        </p:txBody>
      </p:sp>
      <p:sp>
        <p:nvSpPr>
          <p:cNvPr id="158" name="Google Shape;158;p17"/>
          <p:cNvSpPr txBox="1"/>
          <p:nvPr>
            <p:ph type="title"/>
          </p:nvPr>
        </p:nvSpPr>
        <p:spPr>
          <a:xfrm>
            <a:off x="596900" y="1257300"/>
            <a:ext cx="20447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1" lang="en-US" sz="4800"/>
              <a:t>EPs: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/>
              <a:t>Exploratory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/>
              <a:t>Procedures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7E084"/>
            </a:gs>
            <a:gs pos="100000">
              <a:srgbClr val="C0C0C0"/>
            </a:gs>
          </a:gsLst>
          <a:lin ang="4740000" scaled="0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152400" y="-88900"/>
            <a:ext cx="7010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Anuran (frog) tactile responses</a:t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5175738" y="625475"/>
            <a:ext cx="3797301" cy="436132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Tactile sensing triggers stereotypical responses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[1-3]</a:t>
            </a:r>
            <a:b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evidence of primitive goals or “funnels”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[4]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11430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Make any kind of contact, as soon</a:t>
            </a:r>
            <a:b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as possible</a:t>
            </a:r>
            <a:endParaRPr/>
          </a:p>
          <a:p>
            <a:pPr indent="-11430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both hands to pull on any</a:t>
            </a:r>
            <a:b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graspable features</a:t>
            </a:r>
            <a:endParaRPr/>
          </a:p>
          <a:p>
            <a:pPr indent="-11430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Bring object toward center of</a:t>
            </a:r>
            <a:b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the manipulable workspace</a:t>
            </a:r>
            <a:endParaRPr/>
          </a:p>
          <a:p>
            <a:pPr indent="-11430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Bring toward mouth</a:t>
            </a:r>
            <a:endParaRPr/>
          </a:p>
          <a:p>
            <a:pPr indent="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something doesn’t work at first…</a:t>
            </a:r>
            <a:endParaRPr/>
          </a:p>
          <a:p>
            <a:pPr indent="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 trying!</a:t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121032" y="4775200"/>
            <a:ext cx="3229432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40640" marR="406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Frogs grasping crickets (15  FPS) - A. Asbeck</a:t>
            </a:r>
            <a:endParaRPr/>
          </a:p>
        </p:txBody>
      </p:sp>
      <p:pic>
        <p:nvPicPr>
          <p:cNvPr descr="Frog15-5.mov" id="166" name="Google Shape;16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054100"/>
            <a:ext cx="48768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/>
          <p:nvPr/>
        </p:nvSpPr>
        <p:spPr>
          <a:xfrm>
            <a:off x="224203" y="5056187"/>
            <a:ext cx="8458201" cy="17272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 Gray, L.A. et al., </a:t>
            </a: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Evolution of Forelimb Forelimb Movement Patterns for Prey Manipulation in Anurans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J. Exp. Zoology, 277:417–424 (1997)</a:t>
            </a:r>
            <a:endParaRPr/>
          </a:p>
          <a:p>
            <a:pPr indent="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 Comer, C. and Grobstein, P., Tactually Elicited Prey Acquisition Behavior in the Frog, Rana pipiens, and Comparison with Visually Elicited Behavior J Comp Physiol (1981) 142:141-150</a:t>
            </a:r>
            <a:endParaRPr/>
          </a:p>
          <a:p>
            <a:pPr indent="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[3] Ivanco, T.L. et al., Skilled forelimb movements in prey catching and in reaching by rats and opossums, Behavioural Brain Research,  79 (1996) 163-181</a:t>
            </a:r>
            <a:endParaRPr/>
          </a:p>
          <a:p>
            <a:pPr indent="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[4] Rizzi, A. et al., Sequential Composition of Dynamically Dexterous Robot Behaviors, IJRR 1999; 18; 534.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7E084"/>
            </a:gs>
            <a:gs pos="100000">
              <a:srgbClr val="C0C0C0"/>
            </a:gs>
          </a:gsLst>
          <a:lin ang="4740000" scaled="0"/>
        </a:gra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52400" y="0"/>
            <a:ext cx="7010400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Anuran (frog) tactile responses</a:t>
            </a:r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5099538" y="600075"/>
            <a:ext cx="3797301" cy="436132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Tactile sensing triggers stereotypical responses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[1-3]</a:t>
            </a:r>
            <a:b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evidence of primitive goals or “funnels”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[4]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11430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Make any kind of contact, as soon</a:t>
            </a:r>
            <a:b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as possible</a:t>
            </a:r>
            <a:endParaRPr/>
          </a:p>
          <a:p>
            <a:pPr indent="-11430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both hands to pull on any</a:t>
            </a:r>
            <a:b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graspable features</a:t>
            </a:r>
            <a:endParaRPr/>
          </a:p>
          <a:p>
            <a:pPr indent="-11430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Bring object toward center of</a:t>
            </a:r>
            <a:b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the manipulable workspace</a:t>
            </a:r>
            <a:endParaRPr/>
          </a:p>
          <a:p>
            <a:pPr indent="-11430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Bring toward mouth</a:t>
            </a:r>
            <a:endParaRPr/>
          </a:p>
          <a:p>
            <a:pPr indent="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something doesn’t work at first…</a:t>
            </a:r>
            <a:endParaRPr/>
          </a:p>
          <a:p>
            <a:pPr indent="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 trying!</a:t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198803" y="5081587"/>
            <a:ext cx="8458201" cy="17272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 Gray, L.A. et al., </a:t>
            </a: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Evolution of Forelimb Forelimb Movement Patterns for Prey Manipulation in Anurans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J. Exp. Zoology, 277:417–424 (1997)</a:t>
            </a:r>
            <a:endParaRPr/>
          </a:p>
          <a:p>
            <a:pPr indent="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 Comer, C. and Grobstein, P., Tactually Elicited Prey Acquisition Behavior in the Frog, Rana pipiens, and Comparison with Visually Elicited Behavior J Comp Physiol (1981) 142:141-150</a:t>
            </a:r>
            <a:endParaRPr/>
          </a:p>
          <a:p>
            <a:pPr indent="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[3] Ivanco, T.L. et al., Skilled forelimb movements in prey catching and in reaching by rats and opossums, Behavioural Brain Research,  79 (1996) 163-181</a:t>
            </a:r>
            <a:endParaRPr/>
          </a:p>
          <a:p>
            <a:pPr indent="0" lvl="0" marL="40640" marR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[4] Rizzi, A. et al., Sequential Composition of Dynamically Dexterous Robot Behaviors, IJRR 1999; 18; 534.</a:t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163411" y="4775200"/>
            <a:ext cx="3144674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40640" marR="406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Frogs grasping crickets (3  FPS) - A. Asbeck</a:t>
            </a:r>
            <a:endParaRPr/>
          </a:p>
        </p:txBody>
      </p:sp>
      <p:pic>
        <p:nvPicPr>
          <p:cNvPr descr="Frog3s-2.mov" id="176" name="Google Shape;17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155700"/>
            <a:ext cx="4707467" cy="35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81" name="Google Shape;18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5" y="65087"/>
            <a:ext cx="606425" cy="84931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>
            <p:ph type="title"/>
          </p:nvPr>
        </p:nvSpPr>
        <p:spPr>
          <a:xfrm>
            <a:off x="492313" y="1687550"/>
            <a:ext cx="3022500" cy="21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Grasping and sensing reflexes are</a:t>
            </a:r>
            <a:r>
              <a:rPr lang="en-US" sz="2400"/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to monitor</a:t>
            </a:r>
            <a:r>
              <a:rPr lang="en-US" sz="2400"/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infant</a:t>
            </a:r>
            <a:r>
              <a:rPr lang="en-US" sz="2400"/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development.</a:t>
            </a:r>
            <a:endParaRPr sz="2400"/>
          </a:p>
        </p:txBody>
      </p:sp>
      <p:sp>
        <p:nvSpPr>
          <p:cNvPr id="183" name="Google Shape;183;p20"/>
          <p:cNvSpPr txBox="1"/>
          <p:nvPr>
            <p:ph idx="12" type="sldNum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droppedImage.pdf" id="184" name="Google Shape;18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60000">
            <a:off x="3978978" y="97967"/>
            <a:ext cx="5054601" cy="667056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/>
          <p:nvPr/>
        </p:nvSpPr>
        <p:spPr>
          <a:xfrm>
            <a:off x="254000" y="5432650"/>
            <a:ext cx="34992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Twitchel, T.E, The Automatic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grasping responses of infants,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Neuropsycholgia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Vol. 3, pp. 247-259 1965.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90" name="Google Shape;19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5" y="65087"/>
            <a:ext cx="606425" cy="84931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>
            <p:ph type="title"/>
          </p:nvPr>
        </p:nvSpPr>
        <p:spPr>
          <a:xfrm>
            <a:off x="927100" y="0"/>
            <a:ext cx="5118100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029"/>
              </a:buClr>
              <a:buSzPts val="3600"/>
              <a:buFont typeface="Arial"/>
              <a:buNone/>
            </a:pPr>
            <a:r>
              <a:rPr lang="en-US">
                <a:solidFill>
                  <a:srgbClr val="561029"/>
                </a:solidFill>
              </a:rPr>
              <a:t>Avoidance</a:t>
            </a:r>
            <a:endParaRPr/>
          </a:p>
        </p:txBody>
      </p:sp>
      <p:sp>
        <p:nvSpPr>
          <p:cNvPr id="192" name="Google Shape;192;p21"/>
          <p:cNvSpPr txBox="1"/>
          <p:nvPr>
            <p:ph idx="12" type="sldNum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droppedImage.pdf" id="193" name="Google Shape;19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500" y="660400"/>
            <a:ext cx="7391400" cy="556529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469900" y="4051300"/>
            <a:ext cx="4121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Twitchel, T.E, The Automatic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grasping responses of infants,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Neuropsycholgia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Vol. 3, pp. 247-259 1965.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99" name="Google Shape;19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5" y="65087"/>
            <a:ext cx="606425" cy="84931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>
            <p:ph type="title"/>
          </p:nvPr>
        </p:nvSpPr>
        <p:spPr>
          <a:xfrm>
            <a:off x="1263650" y="165100"/>
            <a:ext cx="6477000" cy="8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029"/>
              </a:buClr>
              <a:buSzPts val="3600"/>
              <a:buFont typeface="Arial"/>
              <a:buNone/>
            </a:pPr>
            <a:r>
              <a:rPr lang="en-US">
                <a:solidFill>
                  <a:srgbClr val="561029"/>
                </a:solidFill>
              </a:rPr>
              <a:t>Other biological exemplars</a:t>
            </a: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4210929" y="1270000"/>
            <a:ext cx="4724401" cy="47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457200" lvl="0" marL="497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Slit sense organs</a:t>
            </a:r>
            <a:endParaRPr/>
          </a:p>
          <a:p>
            <a:pPr indent="-285750" lvl="0" marL="78359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–"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Scorpion: </a:t>
            </a:r>
            <a:r>
              <a:rPr b="1" i="1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76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/ leg</a:t>
            </a:r>
            <a:endParaRPr/>
          </a:p>
          <a:p>
            <a:pPr indent="-285750" lvl="0" marL="78359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–"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Spider: </a:t>
            </a:r>
            <a:r>
              <a:rPr b="1" i="1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224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/ leg</a:t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8354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Senses strains on the leg</a:t>
            </a:r>
            <a:endParaRPr/>
          </a:p>
          <a:p>
            <a:pPr indent="-342900" lvl="0" marL="38354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Exoskeleton structures make the sensors possible (intrinsic tactile sensing)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8354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Able to sense forces applied to areas elsewhere on the leg</a:t>
            </a:r>
            <a:endParaRPr/>
          </a:p>
          <a:p>
            <a:pPr indent="-342900" lvl="0" marL="38354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Used in prey location - timing of spikes for 50m/s Rayleigh waves, ~300 Hz</a:t>
            </a:r>
            <a:endParaRPr/>
          </a:p>
          <a:p>
            <a:pPr indent="-342900" lvl="0" marL="38354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Additional hair sensors give contact locations</a:t>
            </a: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-4397" y="6081712"/>
            <a:ext cx="9004301" cy="6477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383540" lvl="0" marL="3835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F. G. Barth and M. Wadepuhl. Slit Sense Organs on the Scorpion Leg.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Morphology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145 (2): 209-227, 1975</a:t>
            </a:r>
            <a:endParaRPr/>
          </a:p>
          <a:p>
            <a:pPr indent="-383540" lvl="0" marL="3835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F. G. Barth and J. Stagl</a:t>
            </a:r>
            <a:r>
              <a:rPr b="0" i="1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Slit Sense Organs Arachids.</a:t>
            </a:r>
            <a:r>
              <a:rPr b="0" i="1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Zoomorphologie,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86:1-23, 1976</a:t>
            </a:r>
            <a:endParaRPr/>
          </a:p>
          <a:p>
            <a:pPr indent="-383540" lvl="0" marL="3835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W. Sturzl, R. Kempter, J.L. van Hemmen,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Theory of Arachnid Prey Localization,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 Review Letters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v. 84, n. 4, June 2000.</a:t>
            </a:r>
            <a:endParaRPr/>
          </a:p>
        </p:txBody>
      </p:sp>
      <p:grpSp>
        <p:nvGrpSpPr>
          <p:cNvPr id="203" name="Google Shape;203;p22"/>
          <p:cNvGrpSpPr/>
          <p:nvPr/>
        </p:nvGrpSpPr>
        <p:grpSpPr>
          <a:xfrm>
            <a:off x="268165" y="3629757"/>
            <a:ext cx="3839310" cy="2237156"/>
            <a:chOff x="0" y="0"/>
            <a:chExt cx="3839308" cy="2237154"/>
          </a:xfrm>
        </p:grpSpPr>
        <p:pic>
          <p:nvPicPr>
            <p:cNvPr descr="BLACKWID.png" id="204" name="Google Shape;204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710064" cy="2231781"/>
            </a:xfrm>
            <a:prstGeom prst="rect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miter lim="400000"/>
              <a:headEnd len="sm" w="sm" type="none"/>
              <a:tailEnd len="sm" w="sm" type="none"/>
            </a:ln>
          </p:spPr>
        </p:pic>
        <p:pic>
          <p:nvPicPr>
            <p:cNvPr descr="image.png" id="205" name="Google Shape;205;p22"/>
            <p:cNvPicPr preferRelativeResize="0"/>
            <p:nvPr/>
          </p:nvPicPr>
          <p:blipFill rotWithShape="1">
            <a:blip r:embed="rId5">
              <a:alphaModFix/>
            </a:blip>
            <a:srcRect b="9638" l="0" r="0" t="0"/>
            <a:stretch/>
          </p:blipFill>
          <p:spPr>
            <a:xfrm>
              <a:off x="1718003" y="2442"/>
              <a:ext cx="2121305" cy="2234712"/>
            </a:xfrm>
            <a:prstGeom prst="rect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miter lim="400000"/>
              <a:headEnd len="sm" w="sm" type="none"/>
              <a:tailEnd len="sm" w="sm" type="none"/>
            </a:ln>
          </p:spPr>
        </p:pic>
      </p:grpSp>
      <p:sp>
        <p:nvSpPr>
          <p:cNvPr id="206" name="Google Shape;206;p22"/>
          <p:cNvSpPr/>
          <p:nvPr/>
        </p:nvSpPr>
        <p:spPr>
          <a:xfrm>
            <a:off x="1346200" y="4425950"/>
            <a:ext cx="254977" cy="236538"/>
          </a:xfrm>
          <a:prstGeom prst="ellipse">
            <a:avLst/>
          </a:prstGeom>
          <a:noFill/>
          <a:ln cap="flat" cmpd="sng" w="63500">
            <a:solidFill>
              <a:srgbClr val="418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7" name="Google Shape;207;p22"/>
          <p:cNvCxnSpPr/>
          <p:nvPr/>
        </p:nvCxnSpPr>
        <p:spPr>
          <a:xfrm>
            <a:off x="1661746" y="4548187"/>
            <a:ext cx="1088781" cy="12701"/>
          </a:xfrm>
          <a:prstGeom prst="straightConnector1">
            <a:avLst/>
          </a:prstGeom>
          <a:noFill/>
          <a:ln cap="flat" cmpd="sng" w="63500">
            <a:solidFill>
              <a:srgbClr val="4180FF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08" name="Google Shape;208;p22"/>
          <p:cNvGrpSpPr/>
          <p:nvPr/>
        </p:nvGrpSpPr>
        <p:grpSpPr>
          <a:xfrm>
            <a:off x="253511" y="1315915"/>
            <a:ext cx="3837845" cy="2236180"/>
            <a:chOff x="0" y="0"/>
            <a:chExt cx="3837843" cy="2236178"/>
          </a:xfrm>
        </p:grpSpPr>
        <p:pic>
          <p:nvPicPr>
            <p:cNvPr descr="image.png" id="209" name="Google Shape;209;p22"/>
            <p:cNvPicPr preferRelativeResize="0"/>
            <p:nvPr/>
          </p:nvPicPr>
          <p:blipFill rotWithShape="1">
            <a:blip r:embed="rId6">
              <a:alphaModFix/>
            </a:blip>
            <a:srcRect b="0" l="1618" r="0" t="0"/>
            <a:stretch/>
          </p:blipFill>
          <p:spPr>
            <a:xfrm flipH="1" rot="5400000">
              <a:off x="1631768" y="29126"/>
              <a:ext cx="2235201" cy="2176948"/>
            </a:xfrm>
            <a:prstGeom prst="rect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miter lim="400000"/>
              <a:headEnd len="sm" w="sm" type="none"/>
              <a:tailEnd len="sm" w="sm" type="none"/>
            </a:ln>
          </p:spPr>
        </p:pic>
        <p:pic>
          <p:nvPicPr>
            <p:cNvPr descr="scorpison.png" id="210" name="Google Shape;210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5400000">
              <a:off x="-241716" y="244646"/>
              <a:ext cx="2233247" cy="1749816"/>
            </a:xfrm>
            <a:prstGeom prst="rect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miter lim="400000"/>
              <a:headEnd len="sm" w="sm" type="none"/>
              <a:tailEnd len="sm" w="sm" type="none"/>
            </a:ln>
          </p:spPr>
        </p:pic>
      </p:grpSp>
      <p:sp>
        <p:nvSpPr>
          <p:cNvPr id="211" name="Google Shape;211;p22"/>
          <p:cNvSpPr/>
          <p:nvPr/>
        </p:nvSpPr>
        <p:spPr>
          <a:xfrm>
            <a:off x="1269023" y="2082800"/>
            <a:ext cx="254978" cy="236538"/>
          </a:xfrm>
          <a:prstGeom prst="ellipse">
            <a:avLst/>
          </a:prstGeom>
          <a:noFill/>
          <a:ln cap="flat" cmpd="sng" w="63500">
            <a:solidFill>
              <a:srgbClr val="A8D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2" name="Google Shape;212;p22"/>
          <p:cNvCxnSpPr/>
          <p:nvPr/>
        </p:nvCxnSpPr>
        <p:spPr>
          <a:xfrm>
            <a:off x="1603130" y="2193925"/>
            <a:ext cx="1065336" cy="12700"/>
          </a:xfrm>
          <a:prstGeom prst="straightConnector1">
            <a:avLst/>
          </a:prstGeom>
          <a:noFill/>
          <a:ln cap="flat" cmpd="sng" w="63500">
            <a:solidFill>
              <a:srgbClr val="A8D6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3" name="Google Shape;213;p22"/>
          <p:cNvSpPr/>
          <p:nvPr/>
        </p:nvSpPr>
        <p:spPr>
          <a:xfrm>
            <a:off x="3289788" y="3121025"/>
            <a:ext cx="723901" cy="3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4" name="Google Shape;214;p22"/>
          <p:cNvCxnSpPr/>
          <p:nvPr/>
        </p:nvCxnSpPr>
        <p:spPr>
          <a:xfrm flipH="1" rot="10800000">
            <a:off x="3412147" y="3410743"/>
            <a:ext cx="469901" cy="158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" name="Google Shape;215;p22"/>
          <p:cNvSpPr/>
          <p:nvPr/>
        </p:nvSpPr>
        <p:spPr>
          <a:xfrm>
            <a:off x="3245826" y="3067050"/>
            <a:ext cx="825501" cy="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 </a:t>
            </a:r>
            <a:endParaRPr/>
          </a:p>
        </p:txBody>
      </p:sp>
      <p:sp>
        <p:nvSpPr>
          <p:cNvPr id="216" name="Google Shape;216;p22"/>
          <p:cNvSpPr/>
          <p:nvPr/>
        </p:nvSpPr>
        <p:spPr>
          <a:xfrm>
            <a:off x="1973873" y="3611562"/>
            <a:ext cx="431801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1968500" y="1133475"/>
            <a:ext cx="4318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/>
          </a:p>
        </p:txBody>
      </p:sp>
      <p:pic>
        <p:nvPicPr>
          <p:cNvPr descr="scorp1.jpg" id="218" name="Google Shape;218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97700" y="203200"/>
            <a:ext cx="2148254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 txBox="1"/>
          <p:nvPr>
            <p:ph idx="12" type="sldNum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224" name="Google Shape;22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5" y="65087"/>
            <a:ext cx="606425" cy="84931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 txBox="1"/>
          <p:nvPr>
            <p:ph type="title"/>
          </p:nvPr>
        </p:nvSpPr>
        <p:spPr>
          <a:xfrm>
            <a:off x="1143000" y="101600"/>
            <a:ext cx="64770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1A3E"/>
              </a:buClr>
              <a:buSzPts val="3600"/>
              <a:buFont typeface="Arial"/>
              <a:buNone/>
            </a:pPr>
            <a:r>
              <a:rPr lang="en-US">
                <a:solidFill>
                  <a:srgbClr val="791A3E"/>
                </a:solidFill>
              </a:rPr>
              <a:t>Amoeba touch response</a:t>
            </a:r>
            <a:endParaRPr/>
          </a:p>
        </p:txBody>
      </p:sp>
      <p:sp>
        <p:nvSpPr>
          <p:cNvPr id="226" name="Google Shape;226;p23"/>
          <p:cNvSpPr txBox="1"/>
          <p:nvPr>
            <p:ph idx="12" type="sldNum"/>
          </p:nvPr>
        </p:nvSpPr>
        <p:spPr>
          <a:xfrm>
            <a:off x="9149432" y="6464300"/>
            <a:ext cx="286668" cy="2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amoeba_prod.tiff" id="227" name="Google Shape;22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" y="990600"/>
            <a:ext cx="6934200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"/>
          <p:cNvSpPr/>
          <p:nvPr/>
        </p:nvSpPr>
        <p:spPr>
          <a:xfrm>
            <a:off x="1765300" y="2120900"/>
            <a:ext cx="1302966" cy="35999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AA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5143500" y="1968500"/>
            <a:ext cx="893813" cy="65209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AA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hyaline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AA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layer</a:t>
            </a:r>
            <a:endParaRPr/>
          </a:p>
        </p:txBody>
      </p:sp>
      <p:sp>
        <p:nvSpPr>
          <p:cNvPr id="230" name="Google Shape;230;p23"/>
          <p:cNvSpPr/>
          <p:nvPr/>
        </p:nvSpPr>
        <p:spPr>
          <a:xfrm>
            <a:off x="7137400" y="3136900"/>
            <a:ext cx="1232273" cy="65209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AA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granular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AA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cytoplasm</a:t>
            </a:r>
            <a:endParaRPr/>
          </a:p>
        </p:txBody>
      </p:sp>
      <p:cxnSp>
        <p:nvCxnSpPr>
          <p:cNvPr id="231" name="Google Shape;231;p23"/>
          <p:cNvCxnSpPr/>
          <p:nvPr/>
        </p:nvCxnSpPr>
        <p:spPr>
          <a:xfrm flipH="1" rot="10800000">
            <a:off x="1879600" y="2476499"/>
            <a:ext cx="431800" cy="342901"/>
          </a:xfrm>
          <a:prstGeom prst="straightConnector1">
            <a:avLst/>
          </a:prstGeom>
          <a:noFill/>
          <a:ln cap="flat" cmpd="sng" w="38100">
            <a:solidFill>
              <a:srgbClr val="0042AA"/>
            </a:solidFill>
            <a:prstDash val="solid"/>
            <a:miter lim="400000"/>
            <a:headEnd len="med" w="med" type="stealth"/>
            <a:tailEnd len="sm" w="sm" type="none"/>
          </a:ln>
        </p:spPr>
      </p:cxnSp>
      <p:cxnSp>
        <p:nvCxnSpPr>
          <p:cNvPr id="232" name="Google Shape;232;p23"/>
          <p:cNvCxnSpPr/>
          <p:nvPr/>
        </p:nvCxnSpPr>
        <p:spPr>
          <a:xfrm flipH="1" rot="10800000">
            <a:off x="4864100" y="2628900"/>
            <a:ext cx="393700" cy="393701"/>
          </a:xfrm>
          <a:prstGeom prst="straightConnector1">
            <a:avLst/>
          </a:prstGeom>
          <a:noFill/>
          <a:ln cap="flat" cmpd="sng" w="38100">
            <a:solidFill>
              <a:srgbClr val="0042AA"/>
            </a:solidFill>
            <a:prstDash val="solid"/>
            <a:miter lim="400000"/>
            <a:headEnd len="med" w="med" type="stealth"/>
            <a:tailEnd len="sm" w="sm" type="none"/>
          </a:ln>
        </p:spPr>
      </p:cxnSp>
      <p:cxnSp>
        <p:nvCxnSpPr>
          <p:cNvPr id="233" name="Google Shape;233;p23"/>
          <p:cNvCxnSpPr/>
          <p:nvPr/>
        </p:nvCxnSpPr>
        <p:spPr>
          <a:xfrm flipH="1" rot="10800000">
            <a:off x="6413500" y="3365500"/>
            <a:ext cx="698501" cy="292101"/>
          </a:xfrm>
          <a:prstGeom prst="straightConnector1">
            <a:avLst/>
          </a:prstGeom>
          <a:noFill/>
          <a:ln cap="flat" cmpd="sng" w="38100">
            <a:solidFill>
              <a:srgbClr val="0042AA"/>
            </a:solidFill>
            <a:prstDash val="solid"/>
            <a:miter lim="400000"/>
            <a:headEnd len="med" w="med" type="stealth"/>
            <a:tailEnd len="sm" w="sm" type="none"/>
          </a:ln>
        </p:spPr>
      </p:cxnSp>
      <p:sp>
        <p:nvSpPr>
          <p:cNvPr id="234" name="Google Shape;234;p23"/>
          <p:cNvSpPr/>
          <p:nvPr/>
        </p:nvSpPr>
        <p:spPr>
          <a:xfrm>
            <a:off x="927100" y="5600700"/>
            <a:ext cx="5910809" cy="65209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I. Joan Lorch, Cha 1, in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Biology of the Amoeba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Kwang Jeon, ed., Academic Press, NY, 1973.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chanoreceptors.pdf" id="42" name="Google Shape;4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85800"/>
            <a:ext cx="8788400" cy="3269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png" id="43" name="Google Shape;4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5" y="65087"/>
            <a:ext cx="606425" cy="84931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type="title"/>
          </p:nvPr>
        </p:nvSpPr>
        <p:spPr>
          <a:xfrm>
            <a:off x="812800" y="114300"/>
            <a:ext cx="7772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 mechanoreceptors</a:t>
            </a:r>
            <a:endParaRPr/>
          </a:p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571500" y="3632200"/>
            <a:ext cx="7988300" cy="4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Cutkosky M.R. and Ulmen, J., “Dynamic tactile sensing,” in </a:t>
            </a:r>
            <a:r>
              <a:rPr b="0" i="0" lang="en-US" sz="1200" u="sng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The Human Hand: A Source of Inspiration for Robotic Hands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R. Balasubrmanian and V. Santos, eds., Springer Verlag (in press). </a:t>
            </a:r>
            <a:endParaRPr/>
          </a:p>
        </p:txBody>
      </p:sp>
      <p:graphicFrame>
        <p:nvGraphicFramePr>
          <p:cNvPr id="47" name="Google Shape;47;p7"/>
          <p:cNvGraphicFramePr/>
          <p:nvPr/>
        </p:nvGraphicFramePr>
        <p:xfrm>
          <a:off x="393700" y="40585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{C7A209A1-C272-4D92-BF26-55D813BE6943}</a:tableStyleId>
              </a:tblPr>
              <a:tblGrid>
                <a:gridCol w="1993900"/>
                <a:gridCol w="1993900"/>
                <a:gridCol w="1993900"/>
                <a:gridCol w="1993900"/>
              </a:tblGrid>
              <a:tr h="329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Receptor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FFFC7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receptive field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FFFC7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frequency range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FFFC7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sensed quantity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FFFC79">
                        <a:alpha val="40000"/>
                      </a:srgbClr>
                    </a:solidFill>
                  </a:tcPr>
                </a:tc>
              </a:tr>
              <a:tr h="51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FA-I Meissner corpuscles 140/cm^2 1cmcm^2cmfingertips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3-4mm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5-60 Hz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dynamic skin deformation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51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SA-I Merkel endings</a:t>
                      </a:r>
                      <a:br>
                        <a:rPr lang="en-US" sz="1400" u="none" cap="none" strike="noStrike"/>
                      </a:br>
                      <a:r>
                        <a:rPr lang="en-US" sz="1400" u="none" cap="none" strike="noStrike"/>
                        <a:t>70/cm^2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3-4mm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0-5 Hz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compressive stresses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51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FA-II Pacini corpuscles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&gt;20mm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50-500+ Hz (peak sensitivity ~250 Hz)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vibration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51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SA-II  Ruffini endings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&gt;10mm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0-10 Hz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directional skin stretch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sp>
        <p:nvSpPr>
          <p:cNvPr id="48" name="Google Shape;48;p7"/>
          <p:cNvSpPr/>
          <p:nvPr/>
        </p:nvSpPr>
        <p:spPr>
          <a:xfrm>
            <a:off x="341086" y="6589486"/>
            <a:ext cx="62230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41100"/>
                </a:solidFill>
                <a:latin typeface="Arial"/>
                <a:ea typeface="Arial"/>
                <a:cs typeface="Arial"/>
                <a:sym typeface="Arial"/>
              </a:rPr>
              <a:t>table data from various sources (see Johansson &amp; Flanagan 2009 for review)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53" name="Google Shape;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5" y="65087"/>
            <a:ext cx="606425" cy="84931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/>
          <p:nvPr/>
        </p:nvSpPr>
        <p:spPr>
          <a:xfrm>
            <a:off x="8915400" y="0"/>
            <a:ext cx="3048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>
              <a:srgbClr val="929292">
                <a:alpha val="74901"/>
              </a:srgbClr>
            </a:outerShdw>
          </a:effectLst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879px-Sensory_Homunculus.tiff" id="55" name="Google Shape;55;p8"/>
          <p:cNvPicPr preferRelativeResize="0"/>
          <p:nvPr/>
        </p:nvPicPr>
        <p:blipFill rotWithShape="1">
          <a:blip r:embed="rId4">
            <a:alphaModFix/>
          </a:blip>
          <a:srcRect b="4740" l="0" r="1246" t="9159"/>
          <a:stretch/>
        </p:blipFill>
        <p:spPr>
          <a:xfrm>
            <a:off x="1360465" y="88900"/>
            <a:ext cx="6570685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/>
          <p:nvPr/>
        </p:nvSpPr>
        <p:spPr>
          <a:xfrm>
            <a:off x="2628900" y="3009900"/>
            <a:ext cx="3152004" cy="18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7A"/>
              </a:buClr>
              <a:buSzPts val="3875"/>
              <a:buFont typeface="Times"/>
              <a:buNone/>
            </a:pPr>
            <a:r>
              <a:rPr b="0" i="1" lang="en-US" sz="3875" u="none" cap="none" strike="noStrike">
                <a:solidFill>
                  <a:srgbClr val="002E7A"/>
                </a:solidFill>
                <a:latin typeface="Times"/>
                <a:ea typeface="Times"/>
                <a:cs typeface="Times"/>
                <a:sym typeface="Times"/>
              </a:rPr>
              <a:t>Start with some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7A"/>
              </a:buClr>
              <a:buSzPts val="3875"/>
              <a:buFont typeface="Times"/>
              <a:buNone/>
            </a:pPr>
            <a:r>
              <a:rPr b="0" i="1" lang="en-US" sz="3875" u="none" cap="none" strike="noStrike">
                <a:solidFill>
                  <a:srgbClr val="002E7A"/>
                </a:solidFill>
                <a:latin typeface="Times"/>
                <a:ea typeface="Times"/>
                <a:cs typeface="Times"/>
                <a:sym typeface="Times"/>
              </a:rPr>
              <a:t>hands-on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7A"/>
              </a:buClr>
              <a:buSzPts val="3875"/>
              <a:buFont typeface="Times"/>
              <a:buNone/>
            </a:pPr>
            <a:r>
              <a:rPr b="0" i="1" lang="en-US" sz="3875" u="none" cap="none" strike="noStrike">
                <a:solidFill>
                  <a:srgbClr val="002E7A"/>
                </a:solidFill>
                <a:latin typeface="Times"/>
                <a:ea typeface="Times"/>
                <a:cs typeface="Times"/>
                <a:sym typeface="Times"/>
              </a:rPr>
              <a:t>exercises</a:t>
            </a: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749300" y="5219700"/>
            <a:ext cx="2581027" cy="65209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Cortical homunculus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Wilder Penfield ~1950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62" name="Google Shape;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5" y="65087"/>
            <a:ext cx="606425" cy="84931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/>
          <p:nvPr>
            <p:ph type="title"/>
          </p:nvPr>
        </p:nvSpPr>
        <p:spPr>
          <a:xfrm>
            <a:off x="800100" y="114300"/>
            <a:ext cx="37973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/>
              <a:t>Mapping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/>
              <a:t>mechanoreceptors</a:t>
            </a:r>
            <a:endParaRPr/>
          </a:p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droppedImage.pdf" id="65" name="Google Shape;6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5977" y="-202575"/>
            <a:ext cx="4561727" cy="70402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chanoreceptors.pdf" id="66" name="Google Shape;66;p9"/>
          <p:cNvPicPr preferRelativeResize="0"/>
          <p:nvPr/>
        </p:nvPicPr>
        <p:blipFill rotWithShape="1">
          <a:blip r:embed="rId5">
            <a:alphaModFix/>
          </a:blip>
          <a:srcRect b="0" l="13728" r="14738" t="0"/>
          <a:stretch/>
        </p:blipFill>
        <p:spPr>
          <a:xfrm>
            <a:off x="279400" y="2137833"/>
            <a:ext cx="4191000" cy="217977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/>
          <p:nvPr/>
        </p:nvSpPr>
        <p:spPr>
          <a:xfrm rot="-115928">
            <a:off x="860827" y="419789"/>
            <a:ext cx="3797301" cy="2514601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44" y="17046"/>
                  <a:pt x="2217" y="14595"/>
                  <a:pt x="2217" y="14595"/>
                </a:cubicBezTo>
                <a:lnTo>
                  <a:pt x="5364" y="11209"/>
                </a:lnTo>
                <a:lnTo>
                  <a:pt x="16164" y="5021"/>
                </a:lnTo>
                <a:lnTo>
                  <a:pt x="21600" y="0"/>
                </a:lnTo>
              </a:path>
            </a:pathLst>
          </a:custGeom>
          <a:noFill/>
          <a:ln cap="flat" cmpd="sng" w="38100">
            <a:solidFill>
              <a:srgbClr val="009051"/>
            </a:solidFill>
            <a:prstDash val="dashDot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1473200" y="1834810"/>
            <a:ext cx="3187700" cy="1124290"/>
          </a:xfrm>
          <a:custGeom>
            <a:rect b="b" l="l" r="r" t="t"/>
            <a:pathLst>
              <a:path extrusionOk="0" h="21144" w="21600">
                <a:moveTo>
                  <a:pt x="0" y="21144"/>
                </a:moveTo>
                <a:cubicBezTo>
                  <a:pt x="1151" y="16651"/>
                  <a:pt x="2473" y="9589"/>
                  <a:pt x="3487" y="7530"/>
                </a:cubicBezTo>
                <a:cubicBezTo>
                  <a:pt x="4910" y="4639"/>
                  <a:pt x="9717" y="1153"/>
                  <a:pt x="11531" y="364"/>
                </a:cubicBezTo>
                <a:cubicBezTo>
                  <a:pt x="13420" y="-456"/>
                  <a:pt x="18391" y="364"/>
                  <a:pt x="20326" y="364"/>
                </a:cubicBezTo>
                <a:cubicBezTo>
                  <a:pt x="20607" y="364"/>
                  <a:pt x="21180" y="364"/>
                  <a:pt x="21600" y="364"/>
                </a:cubicBezTo>
              </a:path>
            </a:pathLst>
          </a:custGeom>
          <a:noFill/>
          <a:ln cap="flat" cmpd="sng" w="38100">
            <a:solidFill>
              <a:srgbClr val="531B93"/>
            </a:solidFill>
            <a:prstDash val="dashDot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9"/>
          <p:cNvSpPr/>
          <p:nvPr/>
        </p:nvSpPr>
        <p:spPr>
          <a:xfrm>
            <a:off x="800100" y="3594100"/>
            <a:ext cx="3873500" cy="1285928"/>
          </a:xfrm>
          <a:custGeom>
            <a:rect b="b" l="l" r="r" t="t"/>
            <a:pathLst>
              <a:path extrusionOk="0" h="21134" w="21600">
                <a:moveTo>
                  <a:pt x="0" y="5638"/>
                </a:moveTo>
                <a:cubicBezTo>
                  <a:pt x="937" y="7579"/>
                  <a:pt x="2178" y="10415"/>
                  <a:pt x="2838" y="11521"/>
                </a:cubicBezTo>
                <a:cubicBezTo>
                  <a:pt x="4354" y="14057"/>
                  <a:pt x="8456" y="20623"/>
                  <a:pt x="10108" y="21081"/>
                </a:cubicBezTo>
                <a:cubicBezTo>
                  <a:pt x="11982" y="21600"/>
                  <a:pt x="17466" y="18212"/>
                  <a:pt x="18900" y="14952"/>
                </a:cubicBezTo>
                <a:cubicBezTo>
                  <a:pt x="19812" y="12879"/>
                  <a:pt x="20709" y="4934"/>
                  <a:pt x="21600" y="0"/>
                </a:cubicBezTo>
              </a:path>
            </a:pathLst>
          </a:custGeom>
          <a:noFill/>
          <a:ln cap="flat" cmpd="sng" w="38100">
            <a:solidFill>
              <a:srgbClr val="FA9102"/>
            </a:solidFill>
            <a:prstDash val="dashDot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9"/>
          <p:cNvSpPr/>
          <p:nvPr/>
        </p:nvSpPr>
        <p:spPr>
          <a:xfrm>
            <a:off x="3479800" y="3441700"/>
            <a:ext cx="1168400" cy="17653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223" y="2376"/>
                  <a:pt x="252" y="5649"/>
                  <a:pt x="675" y="7200"/>
                </a:cubicBezTo>
                <a:cubicBezTo>
                  <a:pt x="1275" y="9403"/>
                  <a:pt x="3260" y="15304"/>
                  <a:pt x="5175" y="17004"/>
                </a:cubicBezTo>
                <a:cubicBezTo>
                  <a:pt x="6577" y="18248"/>
                  <a:pt x="12345" y="20604"/>
                  <a:pt x="14625" y="21140"/>
                </a:cubicBezTo>
                <a:cubicBezTo>
                  <a:pt x="16035" y="21472"/>
                  <a:pt x="19298" y="21448"/>
                  <a:pt x="21600" y="21600"/>
                </a:cubicBezTo>
              </a:path>
            </a:pathLst>
          </a:custGeom>
          <a:noFill/>
          <a:ln cap="flat" cmpd="sng" w="38100">
            <a:solidFill>
              <a:srgbClr val="005493"/>
            </a:solidFill>
            <a:prstDash val="dashDot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9"/>
          <p:cNvSpPr/>
          <p:nvPr/>
        </p:nvSpPr>
        <p:spPr>
          <a:xfrm>
            <a:off x="1574800" y="5638800"/>
            <a:ext cx="2994646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Johansson, R.S. and Flanagan, J.R.,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Coding and use of tactile signals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the fingertips in object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manipulation tasks, </a:t>
            </a: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Nature Reviews,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Vol. 10, May 2009, 345-357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76" name="Google Shape;7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5" y="65087"/>
            <a:ext cx="606425" cy="84931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0"/>
          <p:cNvSpPr txBox="1"/>
          <p:nvPr>
            <p:ph type="title"/>
          </p:nvPr>
        </p:nvSpPr>
        <p:spPr>
          <a:xfrm>
            <a:off x="965200" y="63500"/>
            <a:ext cx="77724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Thermal sensing	</a:t>
            </a:r>
            <a:endParaRPr/>
          </a:p>
        </p:txBody>
      </p:sp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152400" y="1562100"/>
            <a:ext cx="4495800" cy="35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137160" lvl="0" marL="137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Arial"/>
              <a:buChar char="•"/>
            </a:pPr>
            <a:r>
              <a:rPr lang="en-US" sz="1800"/>
              <a:t>separate warm and cold receptors whose firing rate depends on magnitude of difference w.r.t body temperature</a:t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Arial"/>
              <a:buChar char="•"/>
            </a:pPr>
            <a:r>
              <a:rPr lang="en-US" sz="1800"/>
              <a:t>both slowly adapting (SA) and rapidly adapting (FA) characteristics, so depends on both T and dT/dt</a:t>
            </a:r>
            <a:endParaRPr/>
          </a:p>
          <a:p>
            <a:pPr indent="-137160" lvl="0" marL="13716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Arial"/>
              <a:buChar char="•"/>
            </a:pPr>
            <a:r>
              <a:rPr lang="en-US" sz="1800"/>
              <a:t>perception strongly affected by body temperature versus temperature at surface of skin (aluminum feels cooler at room temperature than wood) -- an important component of material identification</a:t>
            </a:r>
            <a:endParaRPr/>
          </a:p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0" name="Google Shape;80;p10"/>
          <p:cNvSpPr/>
          <p:nvPr/>
        </p:nvSpPr>
        <p:spPr>
          <a:xfrm>
            <a:off x="228600" y="5842000"/>
            <a:ext cx="4826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R.K. Adair. A model of the detection of warmth and cold by cutaneous sensors through effects on voltage-gated membrane channels, </a:t>
            </a:r>
            <a:r>
              <a:rPr b="1" i="1" lang="en-US" sz="1400" u="none" cap="none" strike="noStrike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PNAS</a:t>
            </a:r>
            <a:r>
              <a:rPr b="0" i="0" lang="en-US" sz="1400" u="none" cap="none" strike="noStrike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 1999 96 (21).</a:t>
            </a:r>
            <a:endParaRPr/>
          </a:p>
        </p:txBody>
      </p:sp>
      <p:pic>
        <p:nvPicPr>
          <p:cNvPr descr="sensory%20receptors%20of%20skin.tiff" id="81" name="Google Shape;81;p10"/>
          <p:cNvPicPr preferRelativeResize="0"/>
          <p:nvPr/>
        </p:nvPicPr>
        <p:blipFill rotWithShape="1">
          <a:blip r:embed="rId4">
            <a:alphaModFix/>
          </a:blip>
          <a:srcRect b="3855" l="20215" r="19675" t="1201"/>
          <a:stretch/>
        </p:blipFill>
        <p:spPr>
          <a:xfrm>
            <a:off x="5499100" y="1600200"/>
            <a:ext cx="2832100" cy="50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/>
          <p:nvPr/>
        </p:nvSpPr>
        <p:spPr>
          <a:xfrm>
            <a:off x="5744116" y="1143000"/>
            <a:ext cx="1926684" cy="1143000"/>
          </a:xfrm>
          <a:custGeom>
            <a:rect b="b" l="l" r="r" t="t"/>
            <a:pathLst>
              <a:path extrusionOk="0" h="21600" w="21453">
                <a:moveTo>
                  <a:pt x="100" y="21600"/>
                </a:moveTo>
                <a:cubicBezTo>
                  <a:pt x="146" y="19937"/>
                  <a:pt x="-147" y="16547"/>
                  <a:pt x="100" y="15600"/>
                </a:cubicBezTo>
                <a:cubicBezTo>
                  <a:pt x="681" y="13371"/>
                  <a:pt x="4453" y="11702"/>
                  <a:pt x="5756" y="10560"/>
                </a:cubicBezTo>
                <a:cubicBezTo>
                  <a:pt x="7653" y="8899"/>
                  <a:pt x="13690" y="9327"/>
                  <a:pt x="15797" y="8160"/>
                </a:cubicBezTo>
                <a:cubicBezTo>
                  <a:pt x="17235" y="7363"/>
                  <a:pt x="19400" y="1742"/>
                  <a:pt x="21453" y="0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10"/>
          <p:cNvSpPr/>
          <p:nvPr/>
        </p:nvSpPr>
        <p:spPr>
          <a:xfrm>
            <a:off x="7467600" y="1181100"/>
            <a:ext cx="1042241" cy="1549400"/>
          </a:xfrm>
          <a:custGeom>
            <a:rect b="b" l="l" r="r" t="t"/>
            <a:pathLst>
              <a:path extrusionOk="0" h="21600" w="21377">
                <a:moveTo>
                  <a:pt x="0" y="21600"/>
                </a:moveTo>
                <a:cubicBezTo>
                  <a:pt x="5931" y="20665"/>
                  <a:pt x="14361" y="19878"/>
                  <a:pt x="17453" y="18413"/>
                </a:cubicBezTo>
                <a:cubicBezTo>
                  <a:pt x="19281" y="17547"/>
                  <a:pt x="21600" y="12553"/>
                  <a:pt x="21360" y="11331"/>
                </a:cubicBezTo>
                <a:cubicBezTo>
                  <a:pt x="21031" y="9657"/>
                  <a:pt x="13796" y="9005"/>
                  <a:pt x="11461" y="7436"/>
                </a:cubicBezTo>
                <a:cubicBezTo>
                  <a:pt x="9762" y="6294"/>
                  <a:pt x="7356" y="1811"/>
                  <a:pt x="4949" y="0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0"/>
          <p:cNvSpPr/>
          <p:nvPr/>
        </p:nvSpPr>
        <p:spPr>
          <a:xfrm>
            <a:off x="6489700" y="457200"/>
            <a:ext cx="2446710" cy="623712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6D6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56D6"/>
                </a:solidFill>
                <a:latin typeface="Arial"/>
                <a:ea typeface="Arial"/>
                <a:cs typeface="Arial"/>
                <a:sym typeface="Arial"/>
              </a:rPr>
              <a:t>free nerve endings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6D6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56D6"/>
                </a:solidFill>
                <a:latin typeface="Arial"/>
                <a:ea typeface="Arial"/>
                <a:cs typeface="Arial"/>
                <a:sym typeface="Arial"/>
              </a:rPr>
              <a:t>for temperature, pain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5" y="65087"/>
            <a:ext cx="606425" cy="84931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1028700" y="101600"/>
            <a:ext cx="61341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1100"/>
              </a:buClr>
              <a:buSzPts val="3600"/>
              <a:buFont typeface="Arial"/>
              <a:buNone/>
            </a:pPr>
            <a:r>
              <a:rPr lang="en-US">
                <a:solidFill>
                  <a:srgbClr val="831100"/>
                </a:solidFill>
              </a:rPr>
              <a:t>Resolution</a:t>
            </a:r>
            <a:endParaRPr/>
          </a:p>
        </p:txBody>
      </p:sp>
      <p:sp>
        <p:nvSpPr>
          <p:cNvPr id="91" name="Google Shape;91;p11"/>
          <p:cNvSpPr txBox="1"/>
          <p:nvPr>
            <p:ph idx="1" type="body"/>
          </p:nvPr>
        </p:nvSpPr>
        <p:spPr>
          <a:xfrm>
            <a:off x="812800" y="889000"/>
            <a:ext cx="7772400" cy="5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 17,000 mechanoreceptors in human hand</a:t>
            </a:r>
            <a:endParaRPr/>
          </a:p>
          <a:p>
            <a:pPr indent="-257175" lvl="1" marL="71437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 sz="1800"/>
              <a:t>(&gt;100,000 in star nosed mole, 6 along body in </a:t>
            </a:r>
            <a:r>
              <a:rPr i="1" lang="en-US" sz="1800"/>
              <a:t>C. elegans </a:t>
            </a:r>
            <a:r>
              <a:rPr lang="en-US" sz="1800"/>
              <a:t>respond to 10μN force)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Spacing of afferents at fingertips to 140/cm</a:t>
            </a:r>
            <a:r>
              <a:rPr baseline="30000" lang="en-US" sz="2500"/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FA-I;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0.7mm mean spacing; receptive fields ~ 11mm</a:t>
            </a:r>
            <a:r>
              <a:rPr baseline="30000" lang="en-US"/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Resolution: two-point discrimination = 1-2 mm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Gratings with spacings to approximately 1mm (finer spacing = “texture”)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Discrete bumps on smooth surfaces down to a few microns (e.g. checking imperfections in paint)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Nonlinear neural response: 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/>
              <a:t>where </a:t>
            </a:r>
            <a:r>
              <a:rPr i="1" lang="en-US" sz="1800"/>
              <a:t>R</a:t>
            </a:r>
            <a:r>
              <a:rPr lang="en-US" sz="1800"/>
              <a:t> = response, </a:t>
            </a:r>
            <a:r>
              <a:rPr i="1" lang="en-US" sz="1800"/>
              <a:t>S</a:t>
            </a:r>
            <a:r>
              <a:rPr lang="en-US" sz="1800"/>
              <a:t> = stimulus magnitude, </a:t>
            </a:r>
            <a:r>
              <a:rPr i="1" lang="en-US" sz="1800"/>
              <a:t>b</a:t>
            </a:r>
            <a:r>
              <a:rPr lang="en-US" sz="1800"/>
              <a:t> ~ 0.7, which</a:t>
            </a:r>
            <a:br>
              <a:rPr lang="en-US" sz="1800"/>
            </a:br>
            <a:r>
              <a:rPr lang="en-US" sz="1800"/>
              <a:t> increases dynamic range.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2000"/>
              <a:t>However, subjects often report almost linear perception to varying stimuli.</a:t>
            </a:r>
            <a:endParaRPr/>
          </a:p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droppedImage.pdf" id="93" name="Google Shape;9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6500" y="4724400"/>
            <a:ext cx="1371600" cy="509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98" name="Google Shape;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5" y="65087"/>
            <a:ext cx="606425" cy="84931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type="title"/>
          </p:nvPr>
        </p:nvSpPr>
        <p:spPr>
          <a:xfrm>
            <a:off x="965200" y="177800"/>
            <a:ext cx="77724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029"/>
              </a:buClr>
              <a:buSzPts val="3600"/>
              <a:buFont typeface="Arial"/>
              <a:buNone/>
            </a:pPr>
            <a:r>
              <a:rPr lang="en-US">
                <a:solidFill>
                  <a:srgbClr val="561029"/>
                </a:solidFill>
              </a:rPr>
              <a:t>Tactile events in manipulation tasks</a:t>
            </a:r>
            <a:endParaRPr/>
          </a:p>
        </p:txBody>
      </p:sp>
      <p:sp>
        <p:nvSpPr>
          <p:cNvPr id="100" name="Google Shape;100;p12"/>
          <p:cNvSpPr txBox="1"/>
          <p:nvPr>
            <p:ph idx="12" type="sldNum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droppedImage.pdf" id="101" name="Google Shape;10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900" y="1181100"/>
            <a:ext cx="8712200" cy="311354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2"/>
          <p:cNvSpPr/>
          <p:nvPr/>
        </p:nvSpPr>
        <p:spPr>
          <a:xfrm>
            <a:off x="533400" y="4305300"/>
            <a:ext cx="921842" cy="94419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fingers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/>
          </a:p>
        </p:txBody>
      </p:sp>
      <p:sp>
        <p:nvSpPr>
          <p:cNvPr id="103" name="Google Shape;103;p12"/>
          <p:cNvSpPr/>
          <p:nvPr/>
        </p:nvSpPr>
        <p:spPr>
          <a:xfrm>
            <a:off x="4051300" y="4381500"/>
            <a:ext cx="1585367" cy="123629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makes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breaks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 with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surface</a:t>
            </a:r>
            <a:endParaRPr/>
          </a:p>
        </p:txBody>
      </p:sp>
      <p:sp>
        <p:nvSpPr>
          <p:cNvPr id="104" name="Google Shape;104;p12"/>
          <p:cNvSpPr/>
          <p:nvPr/>
        </p:nvSpPr>
        <p:spPr>
          <a:xfrm>
            <a:off x="7315200" y="4318000"/>
            <a:ext cx="1063229" cy="65209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released</a:t>
            </a:r>
            <a:endParaRPr/>
          </a:p>
        </p:txBody>
      </p:sp>
      <p:sp>
        <p:nvSpPr>
          <p:cNvPr id="105" name="Google Shape;105;p12"/>
          <p:cNvSpPr/>
          <p:nvPr/>
        </p:nvSpPr>
        <p:spPr>
          <a:xfrm>
            <a:off x="317500" y="5842000"/>
            <a:ext cx="6032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Johansson, R.S. and Flanagan, J.R., Coding and use of tactile signals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the fingertips in object manipulation tasks, </a:t>
            </a: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Nature Reviews,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Vol. 10, May 2009, 345-357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10" name="Google Shape;11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5" y="65087"/>
            <a:ext cx="606425" cy="84931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 txBox="1"/>
          <p:nvPr>
            <p:ph type="title"/>
          </p:nvPr>
        </p:nvSpPr>
        <p:spPr>
          <a:xfrm>
            <a:off x="965200" y="63500"/>
            <a:ext cx="77724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 and coincidence</a:t>
            </a:r>
            <a:endParaRPr/>
          </a:p>
        </p:txBody>
      </p:sp>
      <p:sp>
        <p:nvSpPr>
          <p:cNvPr id="112" name="Google Shape;112;p13"/>
          <p:cNvSpPr txBox="1"/>
          <p:nvPr>
            <p:ph idx="12" type="sldNum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droppedImage.pdf" id="113" name="Google Shape;11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40252" y="1485900"/>
            <a:ext cx="9346096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/>
          <p:nvPr/>
        </p:nvSpPr>
        <p:spPr>
          <a:xfrm>
            <a:off x="203200" y="1244600"/>
            <a:ext cx="851273" cy="35999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curved</a:t>
            </a:r>
            <a:endParaRPr/>
          </a:p>
        </p:txBody>
      </p:sp>
      <p:sp>
        <p:nvSpPr>
          <p:cNvPr id="115" name="Google Shape;115;p13"/>
          <p:cNvSpPr/>
          <p:nvPr/>
        </p:nvSpPr>
        <p:spPr>
          <a:xfrm>
            <a:off x="1714500" y="1244600"/>
            <a:ext cx="427733" cy="35999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flat</a:t>
            </a:r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722538" y="4876800"/>
            <a:ext cx="8153401" cy="94419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Although nerve conduction is slow and spike frequency is moderate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(~100/sec maximum), timing of first spikes can be interpreted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peripheral nerves to give cues about loading sequence.</a:t>
            </a:r>
            <a:endParaRPr/>
          </a:p>
        </p:txBody>
      </p:sp>
      <p:sp>
        <p:nvSpPr>
          <p:cNvPr id="117" name="Google Shape;117;p13"/>
          <p:cNvSpPr/>
          <p:nvPr/>
        </p:nvSpPr>
        <p:spPr>
          <a:xfrm>
            <a:off x="3441700" y="6121400"/>
            <a:ext cx="6032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Johansson, R.S. and Flanagan, J.R., Coding and use of tactile signals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the fingertips in object manipulation tasks, </a:t>
            </a: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Nature Reviews,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Vol. 10, May 2009, 345-357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22" name="Google Shape;12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5" y="65087"/>
            <a:ext cx="606425" cy="84931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4"/>
          <p:cNvSpPr txBox="1"/>
          <p:nvPr>
            <p:ph type="title"/>
          </p:nvPr>
        </p:nvSpPr>
        <p:spPr>
          <a:xfrm>
            <a:off x="850900" y="88900"/>
            <a:ext cx="77724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Grasp force regulation is based on slips and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incipient slips</a:t>
            </a:r>
            <a:endParaRPr/>
          </a:p>
        </p:txBody>
      </p:sp>
      <p:sp>
        <p:nvSpPr>
          <p:cNvPr id="124" name="Google Shape;124;p14"/>
          <p:cNvSpPr txBox="1"/>
          <p:nvPr>
            <p:ph idx="1" type="body"/>
          </p:nvPr>
        </p:nvSpPr>
        <p:spPr>
          <a:xfrm>
            <a:off x="406400" y="5880100"/>
            <a:ext cx="77724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B. Edin, R.D. Howe, G. Westling and M.R. Cutkosky, "Relaying Frictional Information to a Human Operator by Physiological Mechanisms," IEEE Transactions on Systems, Man, and Cybernetics, Vol. 23, No. 2, March/April 1993, pp. 427-432.</a:t>
            </a:r>
            <a:endParaRPr/>
          </a:p>
        </p:txBody>
      </p:sp>
      <p:sp>
        <p:nvSpPr>
          <p:cNvPr id="125" name="Google Shape;125;p14"/>
          <p:cNvSpPr txBox="1"/>
          <p:nvPr>
            <p:ph idx="12" type="sldNum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droppedImage.pdf" id="126" name="Google Shape;12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925167"/>
            <a:ext cx="7302500" cy="46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/>
          <p:nvPr/>
        </p:nvSpPr>
        <p:spPr>
          <a:xfrm>
            <a:off x="863600" y="5435600"/>
            <a:ext cx="35433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1376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C1376"/>
                </a:solidFill>
                <a:latin typeface="Arial"/>
                <a:ea typeface="Arial"/>
                <a:cs typeface="Arial"/>
                <a:sym typeface="Arial"/>
              </a:rPr>
              <a:t>spontaneous slip: adjustment in ~80 ms</a:t>
            </a:r>
            <a:endParaRPr/>
          </a:p>
        </p:txBody>
      </p:sp>
      <p:sp>
        <p:nvSpPr>
          <p:cNvPr id="128" name="Google Shape;128;p14"/>
          <p:cNvSpPr/>
          <p:nvPr/>
        </p:nvSpPr>
        <p:spPr>
          <a:xfrm>
            <a:off x="4559300" y="5435600"/>
            <a:ext cx="42037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1376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C1376"/>
                </a:solidFill>
                <a:latin typeface="Arial"/>
                <a:ea typeface="Arial"/>
                <a:cs typeface="Arial"/>
                <a:sym typeface="Arial"/>
              </a:rPr>
              <a:t>artificially induced slips - subjects did not habituate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